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77" r:id="rId3"/>
    <p:sldId id="256" r:id="rId4"/>
    <p:sldId id="274" r:id="rId5"/>
    <p:sldId id="281" r:id="rId6"/>
    <p:sldId id="278" r:id="rId7"/>
    <p:sldId id="267" r:id="rId8"/>
    <p:sldId id="282" r:id="rId9"/>
    <p:sldId id="268" r:id="rId10"/>
    <p:sldId id="270" r:id="rId11"/>
    <p:sldId id="280" r:id="rId12"/>
    <p:sldId id="269" r:id="rId13"/>
    <p:sldId id="259" r:id="rId14"/>
    <p:sldId id="261" r:id="rId15"/>
    <p:sldId id="273" r:id="rId16"/>
    <p:sldId id="271" r:id="rId17"/>
    <p:sldId id="272" r:id="rId18"/>
    <p:sldId id="275" r:id="rId19"/>
    <p:sldId id="263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17"/>
    <p:restoredTop sz="94705"/>
  </p:normalViewPr>
  <p:slideViewPr>
    <p:cSldViewPr snapToGrid="0">
      <p:cViewPr varScale="1">
        <p:scale>
          <a:sx n="121" d="100"/>
          <a:sy n="121" d="100"/>
        </p:scale>
        <p:origin x="168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Month Day,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9A81DF-BD94-E91C-560D-AF42DCA52B5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Dad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A1C6C0-342B-D62D-D8CD-1CC68263A5A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5" y="2368434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AA45A-D513-8C3A-0FF1-7CBBDCFC396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004A71-EA5F-D752-F6C6-B1CCF657D0BD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4888AA-B4D4-50D8-A5E1-9327EA4D7BB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403991-C079-5873-356B-D021261DE3F3}"/>
              </a:ext>
            </a:extLst>
          </p:cNvPr>
          <p:cNvSpPr txBox="1"/>
          <p:nvPr/>
        </p:nvSpPr>
        <p:spPr>
          <a:xfrm>
            <a:off x="918449" y="1128777"/>
            <a:ext cx="5829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 building networks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M5 and Meraki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Early 2020</a:t>
            </a:r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88" y="1124712"/>
            <a:ext cx="3665333" cy="48871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1AC149-1C32-F312-A4DB-C26A6794370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Family in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1300E2-BE3F-DD31-BF1A-911F86891DF2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Professional Background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Pomona College,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Cisco Certified Network Professional  (Last 202X)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 Plus (Current)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  <a:endParaRPr lang="en-US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15+ Years experience across the full spectrum of Networking 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Design and Engineering – Create Solutions, develop and test configurations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and Infrastructure - Racking, Cabling, Turn-Ups, Migrations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- Monitoring, Management,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Positions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&lt;2018-2020&gt;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 – Principal Network Engineer – SD Datacenter ISP (CARI.net)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0784-6ADD-D767-47F0-A3AE3045E96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at NIWC PAC – Since Summer 2021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as Navy Civilian – Since Spring 2023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My Role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: &lt;Photo of Aladin network Genie – w my 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Design (Creation of Solutions)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Engineering (Configuration)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(Racking, Cabling, Configuring)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F14836-1EFE-AF7B-226A-2EA090A8E96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for Project at Major Milestone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System was accepted DATE as modernized replacement for past system within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Engineered Cybersecurity improvement to satisfy cutover requirement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Cybersecurity improvement implementation at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Test Facility (Pac X Lab)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PA 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0CF3D4-A34D-3357-5E18-E834F2107DF4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1135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System Network Hardware Modernization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follow-up Cybersecurity hardening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Improve Cyber Integrations and Automated patching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new key integrations and Demos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Continue conforming lab infrastructure as Fleet representative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systems integration to enable more complete E2E environment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Networks IPv6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IP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Virtualized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Redesign WAN connectivity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Add Mature Monitoring and Management systems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Configuration Automation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Cybersecurity Capabilities and Design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Factor Identity and Access Management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ECD0B3-CA90-5702-9BA3-0E5DA66EEA5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Explore organizational design (Pure network RD w/in ST?)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9D7857-728A-262F-C1B1-6D2464F8CCD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earned prestige of the Center and being able to contribute to as a member of the  Mission is a primary motivator, not just having a job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 so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Provides level of continuity that supports more informed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deciscion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making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Drive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with detail and specific data and testing orientation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Team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Travel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Accept and Enjoy Technical 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Pushing beyond and breaking new 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Accept Difficult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Imagination and thinking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Conceptualize new ways of doing thing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Integrations and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E71DC-B698-68F7-6F71-9029082BA7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4A586-B729-7547-EFC7-9FEC50DB2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0C7A3A-47BE-5580-B125-0A9B31B45B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B07C8-881C-1FBD-F368-D9E34E7435C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71565-59F6-EC31-CC88-647C4E6EE87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59E1F12-018C-3395-EA50-A1E1A876BFF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5451DF-C05B-B12F-CBD4-29D55309EA9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66006F4-325D-619E-E72E-8E32ACE9D4DD}"/>
              </a:ext>
            </a:extLst>
          </p:cNvPr>
          <p:cNvSpPr txBox="1"/>
          <p:nvPr/>
        </p:nvSpPr>
        <p:spPr>
          <a:xfrm>
            <a:off x="918449" y="1128777"/>
            <a:ext cx="1035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Show OV1 CUI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C9D932-E2E8-43C5-EE94-1D5FFE619BC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317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69A03-D7A8-512F-83B4-E4BCB4693D6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BLUF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Bio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DFB2562-5448-D5C4-8B91-B6A7BCA87279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375BEC-75C1-2B2A-EC98-81089E1DB188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C4752F-25B6-422D-32B5-5FC2C013BC09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Greg Focaccio is a native San Diegan with over 15 years of hands-on Network Engineering experience.  He has worked as Lead Engineer at multiple Internet Service Providers, and network consulting companies and has extensive datacenter experience.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has been married for 16 years.  He has three children at home, three grown step-children, and 4 grandkids.  He enjoys learning about and experimenting with new network technologies in his garage lab.  He enjoys camping with family, hiking in the local desert and mountains, bodysurfing, and tennis.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joined NIWC PAC 4 years ago (2021) to work on the X Project in Code X and became a Civilian Navy employee 2 years ago (2023).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is proud to be working at NIWC PAC and hopes to remain here for the duration of his career.  He has made key technical contributions to the X project and plans to continue in the same role while also looking ahead for opportunities to manage technical teams and support other project’s networking needs.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395B74-2C07-10DB-E3B1-132D2B7D05F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13FA-CD7C-07ED-BDC6-4DFEB4C99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83B81-F0D4-0847-A2E8-C49F1A90275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1C37C0-4B07-7E22-6BE6-2BB99645F20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38BBF1-547F-3E4C-B42E-FA9E63222F9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098EDF-E7A6-71DA-6D77-A71970F21CE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F9B599-5F89-827A-1D16-16DDD874FBA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E2F1B6D-29B2-6EB4-8300-935DEEB3F4B0}"/>
              </a:ext>
            </a:extLst>
          </p:cNvPr>
          <p:cNvSpPr txBox="1"/>
          <p:nvPr/>
        </p:nvSpPr>
        <p:spPr>
          <a:xfrm>
            <a:off x="918449" y="1128777"/>
            <a:ext cx="103542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does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integrates with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capabilities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integaritions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 ST approaches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9B1C47-EBED-0018-1389-8A7F9660796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172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605338-3E9E-B2C1-FB7B-F3D80028DD4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CFF9EF-8128-91D0-E463-CE1BA9C87E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CC5A3-251B-256A-80B3-10676305284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C61AE-F3C0-0AB1-5CC7-01A87273A2BC}"/>
              </a:ext>
            </a:extLst>
          </p:cNvPr>
          <p:cNvSpPr txBox="1"/>
          <p:nvPr/>
        </p:nvSpPr>
        <p:spPr>
          <a:xfrm>
            <a:off x="918449" y="1128777"/>
            <a:ext cx="10354226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[Picture of:  Transmission Line, Comm Link/ Network Map, AI]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Besides electrical power,  what do modern weapon systems require to be useful?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Hint:  It’s part of NIWC’s name  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&lt;Answer1&gt;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&lt;Answer1&gt; useful if is it stays in one place or is confined to one system?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does &lt;Answer1&gt; move from place to place and system to system?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&lt;Answer2&gt;, is what I do.   My work is to delivering &lt;Answer2&gt; solutions. </a:t>
            </a:r>
          </a:p>
          <a:p>
            <a:endParaRPr lang="en-US" sz="14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Seek me out if you have a &lt;Answer2&gt; requirement that needs a solution!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Note:  This is only becoming increasingly important. 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What is coming next?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Intelligence.   Intelligence also need to move around, so &lt;Answer 2&gt;  is becoming even more informant for this reason.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CCE03F-9C3A-21FD-D76D-F8B92C3F9D9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01F08E-A423-2FEB-E34E-DA56B461649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E13561C-FB3B-7D26-9944-3D4B3590ED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539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6DA3-5469-379D-906F-09C098BA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4DE4BF-E2A3-7AE9-BE21-60733C8F29C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527341" y="3428998"/>
            <a:ext cx="4786780" cy="2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31255E-C144-0C92-DC43-398449DF23F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C41D59-16D2-00E7-F76B-BBB5F728924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31AD6F-8B3A-F9AD-1B24-6524C405FA43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05F05D-2E32-6CCD-9761-3C83C0980BE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B8C4CB-AD32-ACD3-BDCD-46725012020A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FBEA1C88-0570-A040-7EC0-A71CD740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605" y="2082191"/>
            <a:ext cx="3054736" cy="2693614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67428E9C-39B8-0C9D-A69C-013A16A8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44859" y="2341608"/>
            <a:ext cx="3480235" cy="1957632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8768308F-0472-137E-25A0-FC998B5CB786}"/>
              </a:ext>
            </a:extLst>
          </p:cNvPr>
          <p:cNvSpPr/>
          <p:nvPr/>
        </p:nvSpPr>
        <p:spPr>
          <a:xfrm>
            <a:off x="8877820" y="2758120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59C40-2310-95EB-68E6-6E622F6CF019}"/>
              </a:ext>
            </a:extLst>
          </p:cNvPr>
          <p:cNvSpPr txBox="1"/>
          <p:nvPr/>
        </p:nvSpPr>
        <p:spPr>
          <a:xfrm>
            <a:off x="2401817" y="5349901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2EAD8B-846E-9CA5-5CB7-FA4B2BA976DA}"/>
              </a:ext>
            </a:extLst>
          </p:cNvPr>
          <p:cNvSpPr txBox="1"/>
          <p:nvPr/>
        </p:nvSpPr>
        <p:spPr>
          <a:xfrm>
            <a:off x="5377181" y="5349901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C979A3-BD85-D131-CA03-A6773DFD2870}"/>
              </a:ext>
            </a:extLst>
          </p:cNvPr>
          <p:cNvSpPr txBox="1"/>
          <p:nvPr/>
        </p:nvSpPr>
        <p:spPr>
          <a:xfrm>
            <a:off x="8313083" y="5206447"/>
            <a:ext cx="2310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D3DB10-F016-1F09-A378-23C8153E263A}"/>
              </a:ext>
            </a:extLst>
          </p:cNvPr>
          <p:cNvSpPr txBox="1"/>
          <p:nvPr/>
        </p:nvSpPr>
        <p:spPr>
          <a:xfrm>
            <a:off x="5681367" y="3198165"/>
            <a:ext cx="2007216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>
                <a:lumMod val="50000"/>
              </a:schemeClr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Where I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7CD2B0-4B2D-E4AF-DD75-D968F2833DB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101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302DD-04B1-B5E7-6BFA-C686C3D9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E3B7A4-5388-ACD4-F6E4-A4873943B9A6}"/>
              </a:ext>
            </a:extLst>
          </p:cNvPr>
          <p:cNvCxnSpPr>
            <a:stCxn id="3" idx="3"/>
          </p:cNvCxnSpPr>
          <p:nvPr/>
        </p:nvCxnSpPr>
        <p:spPr>
          <a:xfrm>
            <a:off x="3336421" y="3760286"/>
            <a:ext cx="6174093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D88CA6E-4E10-FD81-0CAE-4C74A2E9CFF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85F9AA-E3FF-8826-3045-59474D2F222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6C21F-90C6-2B74-855F-9FC67A2D57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677790-654F-8DD1-CFE8-DD8561AF2FC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CA6882-9DFA-B09C-E17F-D20B7374C11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C17B8118-2262-E8D5-C95D-F617BDD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83" y="2894138"/>
            <a:ext cx="1964538" cy="1732296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0F29969F-5EEF-DA7E-03E9-B797182B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0197" y="3037120"/>
            <a:ext cx="2659187" cy="1495793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66779EBF-062E-6574-E4A1-B60BAF84A858}"/>
              </a:ext>
            </a:extLst>
          </p:cNvPr>
          <p:cNvSpPr/>
          <p:nvPr/>
        </p:nvSpPr>
        <p:spPr>
          <a:xfrm>
            <a:off x="8829185" y="31730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73AAB7-842B-5BE7-6CC0-C697659FA1ED}"/>
              </a:ext>
            </a:extLst>
          </p:cNvPr>
          <p:cNvSpPr txBox="1"/>
          <p:nvPr/>
        </p:nvSpPr>
        <p:spPr>
          <a:xfrm>
            <a:off x="1645644" y="5349900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D06634-3BCB-DD44-5FF0-C5E83243D539}"/>
              </a:ext>
            </a:extLst>
          </p:cNvPr>
          <p:cNvSpPr txBox="1"/>
          <p:nvPr/>
        </p:nvSpPr>
        <p:spPr>
          <a:xfrm>
            <a:off x="3521996" y="5349900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08594-4AC4-9920-5414-27EA10ED492C}"/>
              </a:ext>
            </a:extLst>
          </p:cNvPr>
          <p:cNvSpPr txBox="1"/>
          <p:nvPr/>
        </p:nvSpPr>
        <p:spPr>
          <a:xfrm>
            <a:off x="8429529" y="5210750"/>
            <a:ext cx="25897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Proliferating Systems for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2" name="4-Point Star 1">
            <a:extLst>
              <a:ext uri="{FF2B5EF4-FFF2-40B4-BE49-F238E27FC236}">
                <a16:creationId xmlns:a16="http://schemas.microsoft.com/office/drawing/2014/main" id="{805E0219-FD0B-F2A7-0D63-C7ECCA18A363}"/>
              </a:ext>
            </a:extLst>
          </p:cNvPr>
          <p:cNvSpPr/>
          <p:nvPr/>
        </p:nvSpPr>
        <p:spPr>
          <a:xfrm>
            <a:off x="6564321" y="3084877"/>
            <a:ext cx="1132609" cy="1350818"/>
          </a:xfrm>
          <a:prstGeom prst="star4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CA07B-74E3-50B9-FA51-BA12DA2B978A}"/>
              </a:ext>
            </a:extLst>
          </p:cNvPr>
          <p:cNvSpPr txBox="1"/>
          <p:nvPr/>
        </p:nvSpPr>
        <p:spPr>
          <a:xfrm>
            <a:off x="6432260" y="5210750"/>
            <a:ext cx="1396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D90FD-C1EF-0BC9-3F5B-F2E9206C50C9}"/>
              </a:ext>
            </a:extLst>
          </p:cNvPr>
          <p:cNvSpPr txBox="1"/>
          <p:nvPr/>
        </p:nvSpPr>
        <p:spPr>
          <a:xfrm>
            <a:off x="918449" y="1238895"/>
            <a:ext cx="10354233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and Proliferation of Systems</a:t>
            </a:r>
          </a:p>
          <a:p>
            <a:pPr algn="ctr"/>
            <a:r>
              <a:rPr lang="en-US" sz="2400" dirty="0"/>
              <a:t>Requires even more Networked Information Power</a:t>
            </a:r>
          </a:p>
        </p:txBody>
      </p:sp>
      <p:sp>
        <p:nvSpPr>
          <p:cNvPr id="22" name="Regular Pentagon 21">
            <a:extLst>
              <a:ext uri="{FF2B5EF4-FFF2-40B4-BE49-F238E27FC236}">
                <a16:creationId xmlns:a16="http://schemas.microsoft.com/office/drawing/2014/main" id="{D5E2A322-4342-7A51-DA4C-6FA43EB7D4A9}"/>
              </a:ext>
            </a:extLst>
          </p:cNvPr>
          <p:cNvSpPr/>
          <p:nvPr/>
        </p:nvSpPr>
        <p:spPr>
          <a:xfrm>
            <a:off x="8981585" y="33254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gular Pentagon 22">
            <a:extLst>
              <a:ext uri="{FF2B5EF4-FFF2-40B4-BE49-F238E27FC236}">
                <a16:creationId xmlns:a16="http://schemas.microsoft.com/office/drawing/2014/main" id="{4B87B2C9-6EFA-52DF-A51F-CF5BD1D8C75D}"/>
              </a:ext>
            </a:extLst>
          </p:cNvPr>
          <p:cNvSpPr/>
          <p:nvPr/>
        </p:nvSpPr>
        <p:spPr>
          <a:xfrm>
            <a:off x="9133985" y="34778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gular Pentagon 23">
            <a:extLst>
              <a:ext uri="{FF2B5EF4-FFF2-40B4-BE49-F238E27FC236}">
                <a16:creationId xmlns:a16="http://schemas.microsoft.com/office/drawing/2014/main" id="{D3E3F33D-18C3-04A0-DC86-2C4597F69195}"/>
              </a:ext>
            </a:extLst>
          </p:cNvPr>
          <p:cNvSpPr/>
          <p:nvPr/>
        </p:nvSpPr>
        <p:spPr>
          <a:xfrm>
            <a:off x="9286385" y="36302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gular Pentagon 24">
            <a:extLst>
              <a:ext uri="{FF2B5EF4-FFF2-40B4-BE49-F238E27FC236}">
                <a16:creationId xmlns:a16="http://schemas.microsoft.com/office/drawing/2014/main" id="{D122FD2F-9DE5-4C2D-65AE-4FDD714EC60F}"/>
              </a:ext>
            </a:extLst>
          </p:cNvPr>
          <p:cNvSpPr/>
          <p:nvPr/>
        </p:nvSpPr>
        <p:spPr>
          <a:xfrm>
            <a:off x="9438785" y="37826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39261F-B0CD-74AF-460B-B960362B5C2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181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CA5AA-8CE6-617B-AE41-C005C3D1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FE0C3-E1C2-FE51-0977-D3A560137E5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B63A5D-BA24-2E36-59C3-553C092956C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A96B22-16A1-834D-A57C-119D95AE89D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A15EA9-22A4-C1D5-EC64-590C888762C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132C9D-A63E-DE03-DBF7-208B2A24A7A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AE6897-F068-4C87-34B5-B4A97B0A8CF9}"/>
              </a:ext>
            </a:extLst>
          </p:cNvPr>
          <p:cNvSpPr txBox="1"/>
          <p:nvPr/>
        </p:nvSpPr>
        <p:spPr>
          <a:xfrm>
            <a:off x="918449" y="1128777"/>
            <a:ext cx="1035422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Father’s side: From Naples, to US via Ellis Island in 1880 – Great Grandfather Raffael Focaccio, Jersey 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late 1800s, Settled in Somerset, Wisconsin (Very small farming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Me: 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to visit his sister, a Navy Nurse, then decided to move here (196?)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from Somerset to San Diego in the early 1960s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Where I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Older Step-Children (out of the house):  (Twins) 27, 27, and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Married to Army (rank)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Active Duty in the Airforce as GIS in Beal AFB, CA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BA3C91-820A-D839-D3C1-8C23C637EB7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702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Hobbies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Building and learning new network and system designs in garage 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Gardening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Camping, Hiking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Bodysurfing, Tennis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was born the same day (within the hour) as the successful Apollo 11 Moon launch &lt;picture&gt;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been to Egypt, drunk from the Nile, and been to the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completed 2 Rock N’ Roll Marathons (2007, 2010) (1/2 jog, 1/2 walk)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summited San Jacinto (10,834 ft) near Palm Springs and am working towards Mt. Whitney in the next year or two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My first computer was an IBM PC with two floppy drives, ascii graphics, and BASIC (still have the computer)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 2008 our Family caravanned (with my Dad) on a 3 day drive down Baja California to Cabo San Lucas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0F0BAB-8F3F-E02F-D218-6770523C9C18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C6561-5D47-DFF9-51D4-72B84791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626E08-355A-03E9-FFD8-8F30D8540D1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EEF7D-7F5A-3FFF-3A8E-2937C921A09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5E771-59D8-727B-97E0-98B8FB72FF7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6CA807-23F7-CF08-5D7E-75CB2AD2C97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6A1E-0211-A28E-ACB9-DBFA89D586FE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69959E-53AB-5A10-BC52-23CCEEAB3C77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3C9CFC13-5726-FC54-7D23-8E2655B3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B75F98-3051-38F9-1628-19C0290613F7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BD15ECB-5AEB-601F-41B1-5C9C645E1684}"/>
              </a:ext>
            </a:extLst>
          </p:cNvPr>
          <p:cNvSpPr txBox="1"/>
          <p:nvPr/>
        </p:nvSpPr>
        <p:spPr>
          <a:xfrm>
            <a:off x="918450" y="1259988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Great Grandfather in US Census 1910 – Jersey City, New Jersey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CB7C6-1A8C-6EAE-6DFF-E9E78D5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25" y="3340005"/>
            <a:ext cx="3636474" cy="2896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79B4AB-0306-044A-5435-B8C28AC38753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572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8C0C-39B0-155E-7909-DBB8A448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01F4A-368E-A11A-CBAC-88E21E9C947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A580FA-E229-5CC3-3696-BA3F7A766C0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20829-C3CE-9E03-14FA-59C8AF3738D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2B040F-56AD-4594-6D89-116BD159351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C6BF8-E66F-D974-F70F-5AB0BE46179C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E1B62FC-0B58-1028-7CCC-BCCD60D56802}"/>
              </a:ext>
            </a:extLst>
          </p:cNvPr>
          <p:cNvSpPr txBox="1"/>
          <p:nvPr/>
        </p:nvSpPr>
        <p:spPr>
          <a:xfrm>
            <a:off x="918883" y="1502402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Maternal Grandmother with Chicken Coop – Somerset, Wisconsin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9A7A00-09BA-A23A-FF16-DCB43C236E3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677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21275</TotalTime>
  <Words>1549</Words>
  <Application>Microsoft Macintosh PowerPoint</Application>
  <PresentationFormat>Widescreen</PresentationFormat>
  <Paragraphs>265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25</cp:revision>
  <dcterms:created xsi:type="dcterms:W3CDTF">2025-07-26T14:53:33Z</dcterms:created>
  <dcterms:modified xsi:type="dcterms:W3CDTF">2025-08-13T10:43:38Z</dcterms:modified>
</cp:coreProperties>
</file>

<file path=docProps/thumbnail.jpeg>
</file>